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9" r:id="rId4"/>
    <p:sldId id="270" r:id="rId5"/>
    <p:sldId id="271" r:id="rId6"/>
    <p:sldId id="265" r:id="rId7"/>
    <p:sldId id="266" r:id="rId8"/>
    <p:sldId id="274" r:id="rId9"/>
    <p:sldId id="275" r:id="rId10"/>
    <p:sldId id="276" r:id="rId11"/>
    <p:sldId id="277" r:id="rId12"/>
    <p:sldId id="258" r:id="rId13"/>
    <p:sldId id="267" r:id="rId14"/>
    <p:sldId id="280" r:id="rId15"/>
    <p:sldId id="259" r:id="rId16"/>
    <p:sldId id="260" r:id="rId17"/>
    <p:sldId id="261" r:id="rId18"/>
    <p:sldId id="263" r:id="rId19"/>
    <p:sldId id="278" r:id="rId20"/>
    <p:sldId id="279" r:id="rId21"/>
    <p:sldId id="262" r:id="rId22"/>
    <p:sldId id="273" r:id="rId23"/>
    <p:sldId id="272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533400"/>
            <a:ext cx="8784976" cy="990600"/>
          </a:xfrm>
          <a:prstGeom prst="rect">
            <a:avLst/>
          </a:prstGeom>
          <a:solidFill>
            <a:srgbClr val="FFCC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E31782E-4A3A-43F9-93DA-4CC2397D1D8C}" type="datetimeFigureOut">
              <a:rPr lang="it-IT" smtClean="0"/>
              <a:pPr/>
              <a:t>06/05/2013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0057210-7228-4B5A-B95A-11CEEC64F8F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 spc="-100" baseline="0">
          <a:solidFill>
            <a:srgbClr val="000099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tat.it/it/files/2011/05/05_biglietti.swf" TargetMode="External"/><Relationship Id="rId2" Type="http://schemas.openxmlformats.org/officeDocument/2006/relationships/hyperlink" Target="http://www.istat.it/it/informazioni/per-gli-studenti/binariodieci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matefitness.it/index.php/percorsi/visualizza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700807"/>
            <a:ext cx="8568952" cy="1512169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Statisticamente … improbabile!</a:t>
            </a:r>
            <a:b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23528" y="4626864"/>
            <a:ext cx="8496944" cy="17544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L’insegnamento di statistica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probabilità 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 biennio della scuola superiore oggi: </a:t>
            </a:r>
          </a:p>
          <a:p>
            <a:pPr algn="ctr"/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aspetti didattici, riflessioni critiche</a:t>
            </a:r>
          </a:p>
          <a:p>
            <a:pPr algn="ctr"/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proposte di attività </a:t>
            </a: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8491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06152"/>
            <a:ext cx="8784976" cy="630560"/>
          </a:xfrm>
        </p:spPr>
        <p:txBody>
          <a:bodyPr>
            <a:noAutofit/>
          </a:bodyPr>
          <a:lstStyle/>
          <a:p>
            <a:r>
              <a:rPr lang="it-IT" sz="3600" dirty="0" smtClean="0"/>
              <a:t>Esempi di test in uscita dal biennio</a:t>
            </a:r>
            <a:endParaRPr lang="it-IT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830" y="836712"/>
            <a:ext cx="6663530" cy="593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 rot="21218516">
            <a:off x="5310894" y="4675677"/>
            <a:ext cx="3302507" cy="523220"/>
          </a:xfrm>
          <a:prstGeom prst="rect">
            <a:avLst/>
          </a:prstGeom>
          <a:solidFill>
            <a:srgbClr val="FFFF99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Prova Invalsi 2012</a:t>
            </a:r>
          </a:p>
        </p:txBody>
      </p:sp>
    </p:spTree>
    <p:extLst>
      <p:ext uri="{BB962C8B-B14F-4D97-AF65-F5344CB8AC3E}">
        <p14:creationId xmlns:p14="http://schemas.microsoft.com/office/powerpoint/2010/main" val="959128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06152"/>
            <a:ext cx="8784976" cy="630560"/>
          </a:xfrm>
        </p:spPr>
        <p:txBody>
          <a:bodyPr>
            <a:noAutofit/>
          </a:bodyPr>
          <a:lstStyle/>
          <a:p>
            <a:r>
              <a:rPr lang="it-IT" sz="3600" dirty="0" smtClean="0"/>
              <a:t>Esempi di test in uscita dal biennio</a:t>
            </a:r>
            <a:endParaRPr lang="it-IT" sz="3600" dirty="0"/>
          </a:p>
        </p:txBody>
      </p:sp>
      <p:sp>
        <p:nvSpPr>
          <p:cNvPr id="5" name="Rettangolo 4"/>
          <p:cNvSpPr/>
          <p:nvPr/>
        </p:nvSpPr>
        <p:spPr>
          <a:xfrm rot="21218516">
            <a:off x="5724984" y="4675677"/>
            <a:ext cx="2474332" cy="523220"/>
          </a:xfrm>
          <a:prstGeom prst="rect">
            <a:avLst/>
          </a:prstGeom>
          <a:solidFill>
            <a:srgbClr val="FFFF99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Test TIMMS ?</a:t>
            </a:r>
          </a:p>
        </p:txBody>
      </p:sp>
    </p:spTree>
    <p:extLst>
      <p:ext uri="{BB962C8B-B14F-4D97-AF65-F5344CB8AC3E}">
        <p14:creationId xmlns:p14="http://schemas.microsoft.com/office/powerpoint/2010/main" val="1189685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86409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Dati e previsioni : le indicazioni Nazionali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2565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800" dirty="0" smtClean="0"/>
              <a:t>Lo </a:t>
            </a:r>
            <a:r>
              <a:rPr lang="it-IT" sz="1800" dirty="0"/>
              <a:t>studente sarà in grado di </a:t>
            </a:r>
            <a:r>
              <a:rPr lang="it-IT" sz="1800" b="1" dirty="0"/>
              <a:t>rappresentare e analizzare </a:t>
            </a:r>
            <a:r>
              <a:rPr lang="it-IT" sz="1800" dirty="0"/>
              <a:t>in diversi modi (anche utilizzando </a:t>
            </a:r>
            <a:r>
              <a:rPr lang="it-IT" sz="1800" dirty="0" smtClean="0"/>
              <a:t>strumenti </a:t>
            </a:r>
            <a:r>
              <a:rPr lang="it-IT" sz="1800" dirty="0"/>
              <a:t>informatici) un </a:t>
            </a:r>
            <a:r>
              <a:rPr lang="it-IT" sz="1800" b="1" dirty="0"/>
              <a:t>insieme di dati</a:t>
            </a:r>
            <a:r>
              <a:rPr lang="it-IT" sz="1800" dirty="0"/>
              <a:t>, scegliendo le rappresentazioni </a:t>
            </a:r>
            <a:r>
              <a:rPr lang="it-IT" sz="1800" dirty="0" smtClean="0"/>
              <a:t>più </a:t>
            </a:r>
            <a:r>
              <a:rPr lang="it-IT" sz="1800" dirty="0"/>
              <a:t>idonee. </a:t>
            </a:r>
            <a:endParaRPr lang="it-IT" sz="1800" dirty="0" smtClean="0"/>
          </a:p>
          <a:p>
            <a:pPr marL="0" indent="0" algn="just">
              <a:buNone/>
            </a:pPr>
            <a:r>
              <a:rPr lang="it-IT" sz="1800" dirty="0" smtClean="0"/>
              <a:t>Saprà distinguere </a:t>
            </a:r>
            <a:r>
              <a:rPr lang="it-IT" sz="1800" dirty="0"/>
              <a:t>tra </a:t>
            </a:r>
            <a:r>
              <a:rPr lang="it-IT" sz="1800" b="1" dirty="0"/>
              <a:t>caratteri qualitativi, quantitativi discreti e quantitativi continui</a:t>
            </a:r>
            <a:r>
              <a:rPr lang="it-IT" sz="1800" dirty="0"/>
              <a:t>, operare con </a:t>
            </a:r>
            <a:r>
              <a:rPr lang="it-IT" sz="1800" dirty="0" smtClean="0"/>
              <a:t>distribuzioni </a:t>
            </a:r>
            <a:r>
              <a:rPr lang="it-IT" sz="1800" dirty="0"/>
              <a:t>di frequenze e rappresentarle. Saranno studiate le definizioni e le </a:t>
            </a:r>
            <a:r>
              <a:rPr lang="it-IT" sz="1800" dirty="0" smtClean="0"/>
              <a:t>proprietà </a:t>
            </a:r>
            <a:r>
              <a:rPr lang="it-IT" sz="1800" dirty="0"/>
              <a:t>dei </a:t>
            </a:r>
            <a:r>
              <a:rPr lang="it-IT" sz="1800" b="1" dirty="0" smtClean="0"/>
              <a:t>valori </a:t>
            </a:r>
            <a:r>
              <a:rPr lang="it-IT" sz="1800" b="1" dirty="0"/>
              <a:t>medi</a:t>
            </a:r>
            <a:r>
              <a:rPr lang="it-IT" sz="1800" dirty="0"/>
              <a:t> e delle </a:t>
            </a:r>
            <a:r>
              <a:rPr lang="it-IT" sz="1800" b="1" dirty="0"/>
              <a:t>misure di variabilità</a:t>
            </a:r>
            <a:r>
              <a:rPr lang="it-IT" sz="1800" dirty="0"/>
              <a:t>, </a:t>
            </a:r>
            <a:r>
              <a:rPr lang="it-IT" sz="1800" dirty="0" smtClean="0"/>
              <a:t>nonché </a:t>
            </a:r>
            <a:r>
              <a:rPr lang="it-IT" sz="1800" b="1" dirty="0" smtClean="0"/>
              <a:t>l’uso di </a:t>
            </a:r>
            <a:r>
              <a:rPr lang="it-IT" sz="1800" b="1" dirty="0"/>
              <a:t>strumenti di calcolo </a:t>
            </a:r>
            <a:r>
              <a:rPr lang="it-IT" sz="1800" dirty="0"/>
              <a:t>(calcolatrice, foglio di </a:t>
            </a:r>
            <a:r>
              <a:rPr lang="it-IT" sz="1800" dirty="0" smtClean="0"/>
              <a:t>calcolo</a:t>
            </a:r>
            <a:r>
              <a:rPr lang="it-IT" sz="1800" dirty="0"/>
              <a:t>) per analizzare raccolte di dati e serie statistiche. </a:t>
            </a:r>
            <a:endParaRPr lang="it-IT" sz="1800" dirty="0" smtClean="0"/>
          </a:p>
          <a:p>
            <a:pPr marL="0" indent="0" algn="just">
              <a:buNone/>
            </a:pPr>
            <a:r>
              <a:rPr lang="it-IT" sz="1800" dirty="0" smtClean="0"/>
              <a:t>Lo </a:t>
            </a:r>
            <a:r>
              <a:rPr lang="it-IT" sz="1800" dirty="0"/>
              <a:t>studio sarà svolto </a:t>
            </a:r>
            <a:r>
              <a:rPr lang="it-IT" sz="1800" b="1" dirty="0"/>
              <a:t>il </a:t>
            </a:r>
            <a:r>
              <a:rPr lang="it-IT" sz="1800" b="1" dirty="0" smtClean="0"/>
              <a:t>più </a:t>
            </a:r>
            <a:r>
              <a:rPr lang="it-IT" sz="1800" b="1" dirty="0"/>
              <a:t>possibile in </a:t>
            </a:r>
            <a:r>
              <a:rPr lang="it-IT" sz="1800" b="1" dirty="0" smtClean="0"/>
              <a:t>collegamento </a:t>
            </a:r>
            <a:r>
              <a:rPr lang="it-IT" sz="1800" b="1" dirty="0"/>
              <a:t>con le altre discipline </a:t>
            </a:r>
            <a:r>
              <a:rPr lang="it-IT" sz="1800" dirty="0"/>
              <a:t>anche in ambiti entro cui i dati siano raccolti direttamente </a:t>
            </a:r>
            <a:r>
              <a:rPr lang="it-IT" sz="1800" dirty="0" smtClean="0"/>
              <a:t>dagli </a:t>
            </a:r>
            <a:r>
              <a:rPr lang="it-IT" sz="1800" dirty="0"/>
              <a:t>studenti. </a:t>
            </a:r>
          </a:p>
          <a:p>
            <a:pPr marL="0" indent="0" algn="just">
              <a:buNone/>
            </a:pPr>
            <a:r>
              <a:rPr lang="it-IT" sz="1800" b="1" dirty="0" smtClean="0"/>
              <a:t>Lo </a:t>
            </a:r>
            <a:r>
              <a:rPr lang="it-IT" sz="1800" b="1" dirty="0"/>
              <a:t>studente sarà in grado di ricavare semplici inferenze dai diagrammi statistici. </a:t>
            </a:r>
            <a:endParaRPr lang="it-IT" sz="1800" dirty="0"/>
          </a:p>
          <a:p>
            <a:pPr marL="0" indent="0" algn="just">
              <a:buNone/>
            </a:pPr>
            <a:r>
              <a:rPr lang="it-IT" sz="1800" dirty="0" smtClean="0"/>
              <a:t>Egli </a:t>
            </a:r>
            <a:r>
              <a:rPr lang="it-IT" sz="1800" dirty="0"/>
              <a:t>apprenderà la </a:t>
            </a:r>
            <a:r>
              <a:rPr lang="it-IT" sz="1800" b="1" dirty="0"/>
              <a:t>nozione di probabilità</a:t>
            </a:r>
            <a:r>
              <a:rPr lang="it-IT" sz="1800" dirty="0"/>
              <a:t>, con esempi tratti da contesti classici e con </a:t>
            </a:r>
            <a:r>
              <a:rPr lang="it-IT" sz="1800" dirty="0" smtClean="0"/>
              <a:t>l’introduzione </a:t>
            </a:r>
            <a:r>
              <a:rPr lang="it-IT" sz="1800" dirty="0"/>
              <a:t>di nozioni di statistica. </a:t>
            </a:r>
          </a:p>
          <a:p>
            <a:pPr marL="0" indent="0" algn="just">
              <a:buNone/>
            </a:pPr>
            <a:r>
              <a:rPr lang="it-IT" sz="1800" b="1" dirty="0"/>
              <a:t>Sarà approfondito in modo rigoroso il concetto di modello matematico</a:t>
            </a:r>
            <a:r>
              <a:rPr lang="it-IT" sz="1800" dirty="0"/>
              <a:t>, distinguendone la </a:t>
            </a:r>
            <a:r>
              <a:rPr lang="it-IT" sz="1800" dirty="0" smtClean="0"/>
              <a:t>specificità </a:t>
            </a:r>
            <a:r>
              <a:rPr lang="it-IT" sz="1800" dirty="0"/>
              <a:t>concettuale e metodica rispetto all’approccio della fisica classica. </a:t>
            </a:r>
          </a:p>
        </p:txBody>
      </p:sp>
    </p:spTree>
    <p:extLst>
      <p:ext uri="{BB962C8B-B14F-4D97-AF65-F5344CB8AC3E}">
        <p14:creationId xmlns:p14="http://schemas.microsoft.com/office/powerpoint/2010/main" val="949017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90600"/>
          </a:xfrm>
        </p:spPr>
        <p:txBody>
          <a:bodyPr/>
          <a:lstStyle/>
          <a:p>
            <a:r>
              <a:rPr lang="it-IT" dirty="0" smtClean="0"/>
              <a:t>Uso delle tecnologie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Excel: statistica e probabilità con uso delle funzioni MEDIA, MODA, …, DEV.ST.POP, VAR, SE,…</a:t>
            </a:r>
          </a:p>
          <a:p>
            <a:r>
              <a:rPr lang="it-IT" dirty="0" smtClean="0"/>
              <a:t>Calcolatrice: le funzioni statistiche</a:t>
            </a:r>
          </a:p>
          <a:p>
            <a:r>
              <a:rPr lang="it-IT" dirty="0" err="1" smtClean="0"/>
              <a:t>Geogebra</a:t>
            </a:r>
            <a:r>
              <a:rPr lang="it-IT" dirty="0" smtClean="0"/>
              <a:t>: Esempi di simulazioni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1699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90600"/>
          </a:xfrm>
        </p:spPr>
        <p:txBody>
          <a:bodyPr/>
          <a:lstStyle/>
          <a:p>
            <a:r>
              <a:rPr lang="it-IT" dirty="0" smtClean="0"/>
              <a:t>Statistica, probabilità e multimedia…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Video </a:t>
            </a:r>
            <a:r>
              <a:rPr lang="it-IT" dirty="0" err="1" smtClean="0"/>
              <a:t>Galton</a:t>
            </a:r>
            <a:r>
              <a:rPr lang="it-IT" dirty="0" smtClean="0"/>
              <a:t> 1</a:t>
            </a:r>
          </a:p>
          <a:p>
            <a:r>
              <a:rPr lang="it-IT" dirty="0" smtClean="0"/>
              <a:t>Video </a:t>
            </a:r>
            <a:r>
              <a:rPr lang="it-IT" dirty="0" err="1" smtClean="0"/>
              <a:t>Galton</a:t>
            </a:r>
            <a:r>
              <a:rPr lang="it-IT" dirty="0" smtClean="0"/>
              <a:t> 2</a:t>
            </a:r>
          </a:p>
          <a:p>
            <a:r>
              <a:rPr lang="it-IT" dirty="0" smtClean="0"/>
              <a:t>Frattali</a:t>
            </a:r>
          </a:p>
          <a:p>
            <a:r>
              <a:rPr lang="it-IT" smtClean="0"/>
              <a:t>Letteratura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0914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080120"/>
          </a:xfrm>
        </p:spPr>
        <p:txBody>
          <a:bodyPr>
            <a:normAutofit fontScale="90000"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 di approccio metodologico</a:t>
            </a:r>
            <a:b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DI OSSERVAZIONE E ANALISI</a:t>
            </a:r>
            <a:r>
              <a:rPr lang="it-IT" dirty="0" smtClean="0">
                <a:solidFill>
                  <a:srgbClr val="0033CC"/>
                </a:solidFill>
              </a:rPr>
              <a:t>: </a:t>
            </a:r>
            <a:r>
              <a:rPr lang="it-IT" dirty="0" smtClean="0"/>
              <a:t>a partire da tabelle o grafici desunti da documenti istituzionali o dai media, costruire i concetti di base della statistica descrittiva e impostare semplici argomentazioni di natura inferenziale. </a:t>
            </a:r>
          </a:p>
          <a:p>
            <a:r>
              <a:rPr lang="it-IT" b="1" dirty="0" smtClean="0"/>
              <a:t>Scheda 1 </a:t>
            </a:r>
            <a:r>
              <a:rPr lang="it-IT" dirty="0" smtClean="0"/>
              <a:t>(Tabelle a confronto)</a:t>
            </a:r>
          </a:p>
          <a:p>
            <a:r>
              <a:rPr lang="it-IT" b="1" dirty="0" smtClean="0"/>
              <a:t>Scheda 2  </a:t>
            </a:r>
            <a:r>
              <a:rPr lang="it-IT" dirty="0" smtClean="0"/>
              <a:t>(analisi di grafici)</a:t>
            </a:r>
          </a:p>
          <a:p>
            <a:r>
              <a:rPr lang="it-IT" b="1" dirty="0" smtClean="0"/>
              <a:t>Scheda 3  </a:t>
            </a:r>
            <a:r>
              <a:rPr lang="it-IT" dirty="0" smtClean="0"/>
              <a:t>(Analisi di un’indagine statistica al fine di comprenderne le fasi e le finalità e avviare la discussione/interpretazione a partire dalla lettura guidata dei risultati da parte degli studenti)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8785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23392"/>
          </a:xfrm>
        </p:spPr>
        <p:txBody>
          <a:bodyPr>
            <a:normAutofit fontScale="90000"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 di approccio metodologico</a:t>
            </a:r>
            <a:b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DI PROGETTAZIONE E COSTRUZIONE</a:t>
            </a:r>
            <a:r>
              <a:rPr lang="it-IT" dirty="0" smtClean="0">
                <a:solidFill>
                  <a:srgbClr val="0033CC"/>
                </a:solidFill>
              </a:rPr>
              <a:t>: </a:t>
            </a:r>
          </a:p>
          <a:p>
            <a:r>
              <a:rPr lang="it-IT" b="1" dirty="0" smtClean="0"/>
              <a:t>Scheda 4 </a:t>
            </a:r>
            <a:r>
              <a:rPr lang="it-IT" dirty="0" smtClean="0"/>
              <a:t>(Costruzione di tabelle, calcolo di indici centrali e di variabilità)</a:t>
            </a:r>
          </a:p>
          <a:p>
            <a:r>
              <a:rPr lang="it-IT" b="1" dirty="0" smtClean="0"/>
              <a:t>Scheda 5  </a:t>
            </a:r>
            <a:r>
              <a:rPr lang="it-IT" dirty="0" smtClean="0"/>
              <a:t>(Individuazione delle </a:t>
            </a:r>
            <a:r>
              <a:rPr lang="it-IT" dirty="0"/>
              <a:t>r</a:t>
            </a:r>
            <a:r>
              <a:rPr lang="it-IT" dirty="0" smtClean="0"/>
              <a:t>appresentazioni grafiche idonee a visualizzare i dati raccolti)</a:t>
            </a:r>
          </a:p>
          <a:p>
            <a:r>
              <a:rPr lang="it-IT" b="1" dirty="0" smtClean="0"/>
              <a:t>Scheda 6  </a:t>
            </a:r>
            <a:r>
              <a:rPr lang="it-IT" dirty="0" smtClean="0"/>
              <a:t>(Costruzione di un’indagine statistica, articolandone le varie fasi *)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4869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90600"/>
          </a:xfrm>
        </p:spPr>
        <p:txBody>
          <a:bodyPr/>
          <a:lstStyle/>
          <a:p>
            <a:r>
              <a:rPr lang="it-IT" dirty="0" smtClean="0"/>
              <a:t>Dalla statistica alla probabilità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 smtClean="0"/>
              <a:t>Concetto-chiave: </a:t>
            </a:r>
            <a:r>
              <a:rPr lang="it-IT" dirty="0" smtClean="0"/>
              <a:t>la frequenza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Approccio sperimentale/</a:t>
            </a:r>
            <a:r>
              <a:rPr lang="it-IT" dirty="0" err="1" smtClean="0"/>
              <a:t>frequentistico</a:t>
            </a:r>
            <a:r>
              <a:rPr lang="it-IT" dirty="0" smtClean="0"/>
              <a:t>: </a:t>
            </a:r>
          </a:p>
          <a:p>
            <a:pPr marL="0" indent="0">
              <a:buNone/>
            </a:pPr>
            <a:r>
              <a:rPr lang="it-IT" dirty="0" smtClean="0"/>
              <a:t>1a) Testa o croce, analisi degli esiti per 10, 50, 100 prove</a:t>
            </a:r>
          </a:p>
          <a:p>
            <a:pPr marL="0" indent="0">
              <a:buNone/>
            </a:pPr>
            <a:r>
              <a:rPr lang="it-IT" dirty="0" smtClean="0"/>
              <a:t>2a) Due dadi, analisi degli esiti delle somme delle facce per 10, 50, 100 lanci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Costruzione di tabelle e istogrammi delle frequenze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903811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906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Dall’impostazione </a:t>
            </a:r>
            <a:r>
              <a:rPr lang="it-IT" dirty="0" err="1" smtClean="0"/>
              <a:t>frequentistica</a:t>
            </a:r>
            <a:r>
              <a:rPr lang="it-IT" dirty="0" smtClean="0"/>
              <a:t> a quella classica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 smtClean="0"/>
              <a:t>Concetto chiave</a:t>
            </a:r>
            <a:r>
              <a:rPr lang="it-IT" dirty="0" smtClean="0"/>
              <a:t>: probabilità classica</a:t>
            </a:r>
          </a:p>
          <a:p>
            <a:pPr marL="0" indent="0">
              <a:buNone/>
            </a:pPr>
            <a:r>
              <a:rPr lang="it-IT" dirty="0" smtClean="0"/>
              <a:t>Definizione di probabilità classica e applicazione agli esperimenti precedenti</a:t>
            </a:r>
          </a:p>
          <a:p>
            <a:pPr marL="0" indent="0">
              <a:buNone/>
            </a:pPr>
            <a:r>
              <a:rPr lang="it-IT" dirty="0" smtClean="0"/>
              <a:t>1b) Testa o croce</a:t>
            </a:r>
          </a:p>
          <a:p>
            <a:pPr marL="0" indent="0">
              <a:buNone/>
            </a:pPr>
            <a:r>
              <a:rPr lang="it-IT" dirty="0" smtClean="0"/>
              <a:t>2b) Due dadi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Come rappresentare i dati? Tramite i grafi ad albero (1b) e con l’istogramma con i casi favorevoli (2b), da confrontare con l’istogramma delle frequenze del lancio di due dadi (2a)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229624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906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Un’indagine «trampolino» per lo studente verso altre discipline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340768"/>
            <a:ext cx="8640960" cy="551723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it-IT" sz="2400" u="sng" dirty="0" smtClean="0"/>
              <a:t>Indagine antropometrica di classe: </a:t>
            </a:r>
            <a:r>
              <a:rPr lang="it-IT" sz="2400" dirty="0" smtClean="0"/>
              <a:t>misure del corpo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it-IT" sz="2400" dirty="0" smtClean="0"/>
              <a:t>Costruiamo una scheda di lavoro con le seguenti richieste:</a:t>
            </a:r>
          </a:p>
          <a:p>
            <a:r>
              <a:rPr lang="it-IT" sz="2400" dirty="0" smtClean="0"/>
              <a:t>Altezza a piedi nudi </a:t>
            </a:r>
            <a:r>
              <a:rPr lang="it-IT" sz="2400" b="1" dirty="0" smtClean="0"/>
              <a:t>(H)</a:t>
            </a:r>
          </a:p>
          <a:p>
            <a:r>
              <a:rPr lang="it-IT" sz="2400" dirty="0" smtClean="0"/>
              <a:t>Apertura delle braccia, a braccia orizzontali </a:t>
            </a:r>
            <a:r>
              <a:rPr lang="it-IT" sz="2400" b="1" dirty="0" smtClean="0"/>
              <a:t>(a)</a:t>
            </a:r>
          </a:p>
          <a:p>
            <a:r>
              <a:rPr lang="it-IT" sz="2400" dirty="0" smtClean="0"/>
              <a:t>Altezza del busto </a:t>
            </a:r>
            <a:r>
              <a:rPr lang="it-IT" sz="2400" b="1" dirty="0" smtClean="0"/>
              <a:t> (h)</a:t>
            </a:r>
            <a:endParaRPr lang="it-IT" sz="2400" dirty="0" smtClean="0"/>
          </a:p>
          <a:p>
            <a:r>
              <a:rPr lang="it-IT" sz="2400" dirty="0" smtClean="0"/>
              <a:t>Altezza dell’ombelico dal suolo  </a:t>
            </a:r>
            <a:r>
              <a:rPr lang="it-IT" sz="2400" b="1" dirty="0" smtClean="0"/>
              <a:t>(n)</a:t>
            </a:r>
            <a:endParaRPr lang="it-IT" sz="2400" dirty="0" smtClean="0"/>
          </a:p>
          <a:p>
            <a:r>
              <a:rPr lang="it-IT" sz="2400" dirty="0" smtClean="0"/>
              <a:t>Altezza della testa (tra mento e cima testa)  </a:t>
            </a:r>
            <a:r>
              <a:rPr lang="it-IT" sz="2400" b="1" dirty="0" smtClean="0"/>
              <a:t>(t)</a:t>
            </a:r>
          </a:p>
          <a:p>
            <a:r>
              <a:rPr lang="it-IT" sz="2400" dirty="0" smtClean="0"/>
              <a:t>Larghezza spalle (con braccia lungo  il corpo) </a:t>
            </a:r>
            <a:r>
              <a:rPr lang="it-IT" sz="2400" b="1" dirty="0" smtClean="0"/>
              <a:t>(e)</a:t>
            </a:r>
          </a:p>
          <a:p>
            <a:r>
              <a:rPr lang="it-IT" sz="2400" dirty="0" smtClean="0"/>
              <a:t>Perimetro del torace </a:t>
            </a:r>
            <a:r>
              <a:rPr lang="it-IT" sz="2400" b="1" dirty="0" smtClean="0"/>
              <a:t>(p)</a:t>
            </a:r>
            <a:endParaRPr lang="it-IT" sz="2400" dirty="0" smtClean="0"/>
          </a:p>
          <a:p>
            <a:r>
              <a:rPr lang="it-IT" sz="2400" dirty="0" smtClean="0"/>
              <a:t>Distanza tra pollice e mignolo mano dx aperta (spanna)  </a:t>
            </a:r>
            <a:r>
              <a:rPr lang="it-IT" sz="2400" b="1" dirty="0" smtClean="0"/>
              <a:t>(m)</a:t>
            </a:r>
            <a:endParaRPr lang="it-IT" sz="2400" dirty="0" smtClean="0"/>
          </a:p>
          <a:p>
            <a:r>
              <a:rPr lang="it-IT" sz="2400" dirty="0" smtClean="0"/>
              <a:t>Lunghezza piede </a:t>
            </a:r>
            <a:r>
              <a:rPr lang="it-IT" sz="2400" b="1" dirty="0" smtClean="0"/>
              <a:t>(d)</a:t>
            </a:r>
          </a:p>
          <a:p>
            <a:r>
              <a:rPr lang="it-IT" sz="2400" dirty="0" smtClean="0"/>
              <a:t>Peso </a:t>
            </a:r>
            <a:r>
              <a:rPr lang="it-IT" sz="2400" b="1" dirty="0" smtClean="0"/>
              <a:t>(k)</a:t>
            </a:r>
          </a:p>
          <a:p>
            <a:r>
              <a:rPr lang="it-IT" sz="2400" dirty="0" smtClean="0"/>
              <a:t>Frequenza cardiaca a riposo </a:t>
            </a:r>
            <a:r>
              <a:rPr lang="it-IT" sz="2400" b="1" dirty="0" smtClean="0"/>
              <a:t>(c) </a:t>
            </a:r>
          </a:p>
          <a:p>
            <a:endParaRPr lang="it-IT" sz="2400" dirty="0" smtClean="0"/>
          </a:p>
          <a:p>
            <a:endParaRPr lang="it-IT" sz="2400" dirty="0" smtClean="0"/>
          </a:p>
          <a:p>
            <a:endParaRPr lang="it-IT" sz="2400" dirty="0" smtClean="0"/>
          </a:p>
          <a:p>
            <a:pPr marL="0" indent="0">
              <a:buNone/>
            </a:pP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301243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54327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4^prova Esame di Stato I ciclo 2012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7"/>
            <a:ext cx="7344816" cy="6053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520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90600"/>
          </a:xfrm>
        </p:spPr>
        <p:txBody>
          <a:bodyPr>
            <a:normAutofit fontScale="90000"/>
          </a:bodyPr>
          <a:lstStyle/>
          <a:p>
            <a:r>
              <a:rPr lang="it-IT" dirty="0"/>
              <a:t>Un’indagine «trampolino» per lo studente verso altre discipline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4876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sz="2400" b="1" u="sng" dirty="0" smtClean="0"/>
              <a:t>Come è possibile iniziare la rielaborazione?</a:t>
            </a:r>
          </a:p>
          <a:p>
            <a:pPr>
              <a:buFont typeface="Wingdings" pitchFamily="2" charset="2"/>
              <a:buChar char="Ø"/>
            </a:pPr>
            <a:r>
              <a:rPr lang="it-IT" sz="2400" b="1" dirty="0" smtClean="0"/>
              <a:t> </a:t>
            </a:r>
            <a:r>
              <a:rPr lang="it-IT" sz="2400" dirty="0" smtClean="0"/>
              <a:t>calcolo medie complessive e per genere</a:t>
            </a:r>
          </a:p>
          <a:p>
            <a:pPr>
              <a:buFont typeface="Wingdings" pitchFamily="2" charset="2"/>
              <a:buChar char="Ø"/>
            </a:pPr>
            <a:r>
              <a:rPr lang="it-IT" sz="2400" dirty="0" smtClean="0"/>
              <a:t> rappresentazioni </a:t>
            </a:r>
            <a:r>
              <a:rPr lang="it-IT" sz="2400" dirty="0"/>
              <a:t>grafiche </a:t>
            </a:r>
            <a:r>
              <a:rPr lang="it-IT" sz="2400" dirty="0" smtClean="0"/>
              <a:t>di vari caratteri</a:t>
            </a:r>
            <a:endParaRPr lang="it-IT" sz="2400" dirty="0"/>
          </a:p>
          <a:p>
            <a:pPr>
              <a:buFont typeface="Wingdings" pitchFamily="2" charset="2"/>
              <a:buChar char="Ø"/>
            </a:pPr>
            <a:r>
              <a:rPr lang="it-IT" sz="2400" dirty="0" smtClean="0"/>
              <a:t> ricerca indici centrali e di variabilità nella popolazione</a:t>
            </a:r>
          </a:p>
          <a:p>
            <a:pPr>
              <a:buFont typeface="Wingdings" pitchFamily="2" charset="2"/>
              <a:buChar char="Ø"/>
            </a:pPr>
            <a:r>
              <a:rPr lang="it-IT" sz="2400" dirty="0" smtClean="0"/>
              <a:t> determinazione di  H/h,  p/e,  e/H</a:t>
            </a:r>
          </a:p>
          <a:p>
            <a:pPr>
              <a:buFont typeface="Wingdings" pitchFamily="2" charset="2"/>
              <a:buChar char="Ø"/>
            </a:pPr>
            <a:r>
              <a:rPr lang="it-IT" sz="2400" dirty="0"/>
              <a:t> </a:t>
            </a:r>
            <a:r>
              <a:rPr lang="it-IT" sz="2400" dirty="0" smtClean="0"/>
              <a:t>…</a:t>
            </a:r>
            <a:endParaRPr lang="it-IT" sz="2400" dirty="0"/>
          </a:p>
          <a:p>
            <a:pPr>
              <a:buFont typeface="Wingdings" pitchFamily="2" charset="2"/>
              <a:buChar char="Ø"/>
            </a:pPr>
            <a:endParaRPr lang="it-IT" sz="2400" dirty="0" smtClean="0"/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r>
              <a:rPr lang="it-IT" sz="2400" b="1" u="sng" dirty="0" smtClean="0"/>
              <a:t>Quali idee per l’articolazione di un percorso?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/>
              <a:t>Come impostare l’analisi dei dati raccolti?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/>
              <a:t>Avresti aggiunto altri caratteri?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/>
              <a:t>Quali proposte di confronto e discussione con gli studenti sui concetti statistici di base e sugli esiti dell’indagine?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/>
              <a:t>Potresti individuare relazioni di dipendenza tra caratteri?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/>
              <a:t>Potresti impostare una correlazione tra caratteri? Quali?</a:t>
            </a:r>
          </a:p>
          <a:p>
            <a:pPr>
              <a:buFont typeface="Wingdings" pitchFamily="2" charset="2"/>
              <a:buChar char="§"/>
            </a:pPr>
            <a:r>
              <a:rPr lang="it-IT" sz="2400" dirty="0" smtClean="0"/>
              <a:t>In quali contesti disciplinari possono essere interpretati i dati rielaborati?  </a:t>
            </a:r>
          </a:p>
          <a:p>
            <a:pPr>
              <a:buFont typeface="Wingdings" pitchFamily="2" charset="2"/>
              <a:buChar char="§"/>
            </a:pPr>
            <a:endParaRPr lang="it-IT" sz="2400" dirty="0" smtClean="0"/>
          </a:p>
          <a:p>
            <a:endParaRPr lang="it-IT" sz="2400" dirty="0" smtClean="0"/>
          </a:p>
          <a:p>
            <a:pPr marL="0" indent="0">
              <a:buNone/>
            </a:pP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3795898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65094" y="1700808"/>
            <a:ext cx="894341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 scolastici</a:t>
            </a:r>
          </a:p>
          <a:p>
            <a:endParaRPr lang="it-IT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it-IT" dirty="0" smtClean="0"/>
              <a:t>Lombardo, Zuliani,  </a:t>
            </a:r>
            <a:r>
              <a:rPr lang="it-IT" i="1" dirty="0" smtClean="0"/>
              <a:t>Statistica per esempi</a:t>
            </a:r>
            <a:r>
              <a:rPr lang="it-IT" dirty="0" smtClean="0"/>
              <a:t>,  La Nuova Italia, Firenze (1988)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dirty="0" err="1" smtClean="0"/>
              <a:t>Bergamini,Trifone</a:t>
            </a:r>
            <a:r>
              <a:rPr lang="it-IT" dirty="0" smtClean="0"/>
              <a:t>, </a:t>
            </a:r>
            <a:r>
              <a:rPr lang="it-IT" dirty="0" err="1" smtClean="0"/>
              <a:t>Barozzi</a:t>
            </a:r>
            <a:r>
              <a:rPr lang="it-IT" dirty="0" smtClean="0"/>
              <a:t>, </a:t>
            </a:r>
            <a:r>
              <a:rPr lang="it-IT" i="1" dirty="0" smtClean="0"/>
              <a:t>La probabilità e la statistica</a:t>
            </a:r>
            <a:r>
              <a:rPr lang="it-IT" dirty="0" smtClean="0"/>
              <a:t>, Zanichelli, Bologna (2011)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dirty="0" smtClean="0"/>
              <a:t>Cremaschi, Matematica per problemi, vol.2, Zanichelli, Bologna (2001)</a:t>
            </a:r>
          </a:p>
          <a:p>
            <a:endParaRPr lang="it-IT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Alcuni riferimenti bibliografici, vecchi e nuovi…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382221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1772816"/>
            <a:ext cx="8248412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/>
              <a:t>http://local.disia.unifi.it/gmm/scuola/</a:t>
            </a:r>
          </a:p>
          <a:p>
            <a:r>
              <a:rPr lang="it-IT" sz="2400" dirty="0" smtClean="0"/>
              <a:t>http://www.sis-statistica.it/</a:t>
            </a:r>
          </a:p>
          <a:p>
            <a:r>
              <a:rPr lang="it-IT" sz="2400" dirty="0" smtClean="0">
                <a:hlinkClick r:id="rId2"/>
              </a:rPr>
              <a:t>http://www.istat.it/it/informazioni/per-gli-studenti/binariodieci</a:t>
            </a:r>
            <a:endParaRPr lang="it-IT" sz="2400" dirty="0" smtClean="0"/>
          </a:p>
          <a:p>
            <a:r>
              <a:rPr lang="it-IT" sz="2400" dirty="0">
                <a:hlinkClick r:id="rId3"/>
              </a:rPr>
              <a:t>http://</a:t>
            </a:r>
            <a:r>
              <a:rPr lang="it-IT" sz="2400" dirty="0" smtClean="0">
                <a:hlinkClick r:id="rId3"/>
              </a:rPr>
              <a:t>www.istat.it/it/files/2011/05/05_biglietti.swf</a:t>
            </a:r>
            <a:r>
              <a:rPr lang="it-IT" sz="2400" dirty="0" smtClean="0"/>
              <a:t> (grafici </a:t>
            </a:r>
          </a:p>
          <a:p>
            <a:r>
              <a:rPr lang="it-IT" sz="2400" dirty="0" smtClean="0"/>
              <a:t>dinamici </a:t>
            </a:r>
            <a:r>
              <a:rPr lang="it-IT" sz="2400" dirty="0" smtClean="0"/>
              <a:t>cartesiani)</a:t>
            </a:r>
          </a:p>
          <a:p>
            <a:r>
              <a:rPr lang="it-IT" sz="2400" dirty="0" smtClean="0">
                <a:hlinkClick r:id="rId4"/>
              </a:rPr>
              <a:t>http</a:t>
            </a:r>
            <a:r>
              <a:rPr lang="it-IT" sz="2400" dirty="0">
                <a:hlinkClick r:id="rId4"/>
              </a:rPr>
              <a:t>://www.matefitness.it/index.php/percorsi/visualizza</a:t>
            </a:r>
            <a:r>
              <a:rPr lang="it-IT" sz="2400" dirty="0" smtClean="0">
                <a:hlinkClick r:id="rId4"/>
              </a:rPr>
              <a:t>/</a:t>
            </a:r>
            <a:endParaRPr lang="it-IT" sz="2400" dirty="0" smtClean="0"/>
          </a:p>
          <a:p>
            <a:r>
              <a:rPr lang="it-IT" sz="2400" dirty="0" smtClean="0"/>
              <a:t>combinazioni-e-</a:t>
            </a:r>
            <a:r>
              <a:rPr lang="it-IT" sz="2400" dirty="0" err="1" smtClean="0"/>
              <a:t>probabilita</a:t>
            </a:r>
            <a:r>
              <a:rPr lang="it-IT" sz="2400" dirty="0" smtClean="0"/>
              <a:t>-</a:t>
            </a:r>
            <a:r>
              <a:rPr lang="it-IT" sz="2400"/>
              <a:t>-</a:t>
            </a:r>
            <a:r>
              <a:rPr lang="it-IT" sz="2400" smtClean="0"/>
              <a:t>livello-3-51</a:t>
            </a:r>
          </a:p>
          <a:p>
            <a:endParaRPr lang="it-IT" sz="2400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Alcune risorse in rete 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0464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720080"/>
          </a:xfrm>
        </p:spPr>
        <p:txBody>
          <a:bodyPr/>
          <a:lstStyle/>
          <a:p>
            <a:r>
              <a:rPr lang="it-IT" dirty="0" smtClean="0"/>
              <a:t>Grazie per l’attenzione!</a:t>
            </a:r>
            <a:endParaRPr lang="it-IT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91680" y="1052736"/>
            <a:ext cx="6336704" cy="570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Sai che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d’è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la statistica? È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na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’ cosa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che serve pe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fà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un conto in generale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de la gente che nasce, che sta male,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che more, che va in carcere e che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spósa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Ma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me la statistica curiosa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è dove c’entra la percentuale,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via che, lì, la media è sempre eguale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puro co’ la persona bisognosa.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Me spiego: da li conti che se fanno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seconno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le statistiche d’adesso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risurta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che te tocca un pollo all’anno: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e, se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nun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entra nelle spese tue,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t’entra ne la statistica lo stesso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perch’è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c’è un antro che ne magna due.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Trilussa, La Statistica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62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54327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4^prova Esame di Stato I ciclo 2012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19" y="692696"/>
            <a:ext cx="7286297" cy="6090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495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54327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4^prova Esame di Stato I ciclo 2012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992888" cy="607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860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54327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4^prova Esame di Stato I ciclo 2012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13409"/>
            <a:ext cx="8124949" cy="5955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343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83066" y="260648"/>
            <a:ext cx="8784976" cy="864096"/>
          </a:xfrm>
        </p:spPr>
        <p:txBody>
          <a:bodyPr/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di ingresso II grado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360036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 rot="21218516">
            <a:off x="3628828" y="4967349"/>
            <a:ext cx="5357557" cy="523220"/>
          </a:xfrm>
          <a:prstGeom prst="rect">
            <a:avLst/>
          </a:prstGeom>
          <a:solidFill>
            <a:srgbClr val="FFCCFF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B1, Maraschini Palma, Paravia</a:t>
            </a:r>
            <a:endParaRPr lang="it-IT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7312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368107" cy="558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 rot="21218516">
            <a:off x="5382903" y="4618366"/>
            <a:ext cx="3302507" cy="523220"/>
          </a:xfrm>
          <a:prstGeom prst="rect">
            <a:avLst/>
          </a:prstGeom>
          <a:solidFill>
            <a:srgbClr val="FFFF99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Prova Invalsi 2012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179512" y="206152"/>
            <a:ext cx="8784976" cy="630560"/>
          </a:xfrm>
          <a:prstGeom prst="rect">
            <a:avLst/>
          </a:prstGeom>
          <a:solidFill>
            <a:srgbClr val="FFCCFF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spc="-100" baseline="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smtClean="0"/>
              <a:t>Esempi di test in uscita dal biennio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1431817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06152"/>
            <a:ext cx="8784976" cy="630560"/>
          </a:xfrm>
        </p:spPr>
        <p:txBody>
          <a:bodyPr>
            <a:noAutofit/>
          </a:bodyPr>
          <a:lstStyle/>
          <a:p>
            <a:r>
              <a:rPr lang="it-IT" sz="3600" dirty="0" smtClean="0"/>
              <a:t>Esempi di test in uscita dal biennio</a:t>
            </a:r>
            <a:endParaRPr lang="it-IT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836712"/>
            <a:ext cx="7518368" cy="6021288"/>
          </a:xfrm>
          <a:prstGeom prst="rect">
            <a:avLst/>
          </a:prstGeom>
          <a:solidFill>
            <a:srgbClr val="FFFF99"/>
          </a:solidFill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 rot="21218516">
            <a:off x="5382902" y="5266437"/>
            <a:ext cx="3302507" cy="523220"/>
          </a:xfrm>
          <a:prstGeom prst="rect">
            <a:avLst/>
          </a:prstGeom>
          <a:solidFill>
            <a:srgbClr val="FFFF99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Prova Invalsi 2012</a:t>
            </a:r>
          </a:p>
        </p:txBody>
      </p:sp>
    </p:spTree>
    <p:extLst>
      <p:ext uri="{BB962C8B-B14F-4D97-AF65-F5344CB8AC3E}">
        <p14:creationId xmlns:p14="http://schemas.microsoft.com/office/powerpoint/2010/main" val="2577023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06152"/>
            <a:ext cx="8784976" cy="630560"/>
          </a:xfrm>
        </p:spPr>
        <p:txBody>
          <a:bodyPr>
            <a:noAutofit/>
          </a:bodyPr>
          <a:lstStyle/>
          <a:p>
            <a:r>
              <a:rPr lang="it-IT" sz="3600" dirty="0" smtClean="0"/>
              <a:t>Esempi di test in uscita dal biennio</a:t>
            </a:r>
            <a:endParaRPr lang="it-IT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840241" cy="59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 rot="21218516">
            <a:off x="5818805" y="3754269"/>
            <a:ext cx="3302507" cy="523220"/>
          </a:xfrm>
          <a:prstGeom prst="rect">
            <a:avLst/>
          </a:prstGeom>
          <a:solidFill>
            <a:srgbClr val="FFFF99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Prova Invalsi 2012</a:t>
            </a:r>
          </a:p>
        </p:txBody>
      </p:sp>
    </p:spTree>
    <p:extLst>
      <p:ext uri="{BB962C8B-B14F-4D97-AF65-F5344CB8AC3E}">
        <p14:creationId xmlns:p14="http://schemas.microsoft.com/office/powerpoint/2010/main" val="2878123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594</TotalTime>
  <Words>926</Words>
  <Application>Microsoft Office PowerPoint</Application>
  <PresentationFormat>Presentazione su schermo (4:3)</PresentationFormat>
  <Paragraphs>116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Chiaro</vt:lpstr>
      <vt:lpstr>  Statisticamente … improbabile! </vt:lpstr>
      <vt:lpstr>4^prova Esame di Stato I ciclo 2012</vt:lpstr>
      <vt:lpstr>4^prova Esame di Stato I ciclo 2012</vt:lpstr>
      <vt:lpstr>4^prova Esame di Stato I ciclo 2012</vt:lpstr>
      <vt:lpstr>4^prova Esame di Stato I ciclo 2012</vt:lpstr>
      <vt:lpstr>Test di ingresso II grado </vt:lpstr>
      <vt:lpstr>Presentazione standard di PowerPoint</vt:lpstr>
      <vt:lpstr>Esempi di test in uscita dal biennio</vt:lpstr>
      <vt:lpstr>Esempi di test in uscita dal biennio</vt:lpstr>
      <vt:lpstr>Esempi di test in uscita dal biennio</vt:lpstr>
      <vt:lpstr>Esempi di test in uscita dal biennio</vt:lpstr>
      <vt:lpstr>Dati e previsioni : le indicazioni Nazionali</vt:lpstr>
      <vt:lpstr>Uso delle tecnologie</vt:lpstr>
      <vt:lpstr>Statistica, probabilità e multimedia…</vt:lpstr>
      <vt:lpstr>Proposta di approccio metodologico STATISTICA</vt:lpstr>
      <vt:lpstr>Proposta di approccio metodologico STATISTICA</vt:lpstr>
      <vt:lpstr>Dalla statistica alla probabilità</vt:lpstr>
      <vt:lpstr>Dall’impostazione frequentistica a quella classica</vt:lpstr>
      <vt:lpstr>Un’indagine «trampolino» per lo studente verso altre discipline </vt:lpstr>
      <vt:lpstr>Un’indagine «trampolino» per lo studente verso altre discipline </vt:lpstr>
      <vt:lpstr>Alcuni riferimenti bibliografici, vecchi e nuovi…</vt:lpstr>
      <vt:lpstr>Alcune risorse in rete …</vt:lpstr>
      <vt:lpstr>Grazie per l’attenzione!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Alcune risorse in rete …</dc:title>
  <dc:creator>Utente</dc:creator>
  <cp:lastModifiedBy>Utente</cp:lastModifiedBy>
  <cp:revision>52</cp:revision>
  <dcterms:created xsi:type="dcterms:W3CDTF">2013-04-23T08:49:54Z</dcterms:created>
  <dcterms:modified xsi:type="dcterms:W3CDTF">2013-05-06T18:47:09Z</dcterms:modified>
</cp:coreProperties>
</file>